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408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8" r:id="rId14"/>
    <p:sldId id="405" r:id="rId15"/>
    <p:sldId id="396" r:id="rId16"/>
    <p:sldId id="397" r:id="rId17"/>
    <p:sldId id="399" r:id="rId18"/>
    <p:sldId id="406" r:id="rId19"/>
    <p:sldId id="400" r:id="rId20"/>
    <p:sldId id="401" r:id="rId21"/>
    <p:sldId id="403" r:id="rId22"/>
    <p:sldId id="402" r:id="rId23"/>
    <p:sldId id="404" r:id="rId24"/>
    <p:sldId id="410" r:id="rId25"/>
    <p:sldId id="407" r:id="rId26"/>
    <p:sldId id="40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00"/>
    <a:srgbClr val="FF1800"/>
    <a:srgbClr val="FF0000"/>
    <a:srgbClr val="FF4232"/>
    <a:srgbClr val="CF3023"/>
    <a:srgbClr val="00B050"/>
    <a:srgbClr val="D00000"/>
    <a:srgbClr val="4472C4"/>
    <a:srgbClr val="D00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77"/>
    <p:restoredTop sz="94707"/>
  </p:normalViewPr>
  <p:slideViewPr>
    <p:cSldViewPr snapToGrid="0" snapToObjects="1">
      <p:cViewPr>
        <p:scale>
          <a:sx n="120" d="100"/>
          <a:sy n="120" d="100"/>
        </p:scale>
        <p:origin x="14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CSE 574 Lecture </a:t>
            </a:r>
            <a:r>
              <a:rPr lang="en-US" b="1" dirty="0"/>
              <a:t>8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1631" y="3925313"/>
            <a:ext cx="7618739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M 5-6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37" y="365126"/>
            <a:ext cx="8314661" cy="1325563"/>
          </a:xfrm>
        </p:spPr>
        <p:txBody>
          <a:bodyPr/>
          <a:lstStyle/>
          <a:p>
            <a:r>
              <a:rPr lang="en-US" smtClean="0"/>
              <a:t>State Transition Graphs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9812"/>
            <a:ext cx="7886700" cy="4351338"/>
          </a:xfrm>
        </p:spPr>
        <p:txBody>
          <a:bodyPr/>
          <a:lstStyle/>
          <a:p>
            <a:r>
              <a:rPr lang="en-US" dirty="0" smtClean="0"/>
              <a:t>Some practice in visualizing state transitions</a:t>
            </a:r>
          </a:p>
          <a:p>
            <a:r>
              <a:rPr lang="en-US" dirty="0" smtClean="0"/>
              <a:t>Example: Machine replacement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65" y="2664438"/>
            <a:ext cx="3791477" cy="3438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9917" y="6124344"/>
            <a:ext cx="3689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 1.1.4 in Optimal </a:t>
            </a:r>
            <a:r>
              <a:rPr lang="en-US" sz="1600" dirty="0"/>
              <a:t>Control and Dynamic Programming Vol 1 text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2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DP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Given an expected cost that encodes state transitions, disturbances, and state-related costs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An optimal policy minimizes this cost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Π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resulting optimal cost is denoted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Π</m:t>
                          </m:r>
                        </m:lim>
                      </m:limLow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35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092456" y="5507664"/>
            <a:ext cx="281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Optimal value function (or cost function)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Last Lecture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31" y="1811293"/>
            <a:ext cx="6294474" cy="40854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57330" y="1679944"/>
            <a:ext cx="1233377" cy="723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43870" y="1850065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Environment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43247" y="2892056"/>
            <a:ext cx="804530" cy="684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987" y="2491562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Agent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38847" y="4742121"/>
            <a:ext cx="1311348" cy="1027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43107" y="5309190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Policy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1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vs. Closed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Cup!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44" y="2647508"/>
            <a:ext cx="6679609" cy="37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vs. Closed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Cup!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5" y="2542362"/>
            <a:ext cx="4124989" cy="2995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321" y="5688418"/>
            <a:ext cx="38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Bold play versus timid </a:t>
            </a:r>
            <a:r>
              <a:rPr lang="en-US" smtClean="0"/>
              <a:t>play strategy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7815" y="5390708"/>
            <a:ext cx="406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Optimal closed-loop strategy: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Play timid if and only if your team is ahead in the score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30727" y="2289545"/>
            <a:ext cx="4061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Rules of the game: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Timid play 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Draw with probability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d</a:t>
            </a:r>
            <a:endParaRPr lang="en-US" baseline="-25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Lose with probability (1-p</a:t>
            </a:r>
            <a:r>
              <a:rPr lang="en-US" baseline="-25000" dirty="0" smtClean="0"/>
              <a:t>d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Bold play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Win with probability p</a:t>
            </a:r>
            <a:r>
              <a:rPr lang="en-US" baseline="-25000" dirty="0" smtClean="0"/>
              <a:t>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Lose with probability (1-p</a:t>
            </a:r>
            <a:r>
              <a:rPr lang="en-US" baseline="-25000" dirty="0" smtClean="0"/>
              <a:t>w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there is a draw after the second half, sudden death round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2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vs. Closed Loop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Closed loop strategy value</a:t>
                </a:r>
              </a:p>
              <a:p>
                <a:pPr lvl="1"/>
                <a:r>
                  <a:rPr lang="en-US" dirty="0" smtClean="0"/>
                  <a:t>Compute the optimal closed loop policy value</a:t>
                </a:r>
              </a:p>
              <a:p>
                <a:pPr lvl="1"/>
                <a:r>
                  <a:rPr lang="en-US" dirty="0" smtClean="0"/>
                  <a:t>After simplification, probability of a win is: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Is it possible to win the game even if your chances of a win during a half is less than 50-50?  i.e. p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&lt;0.5</a:t>
                </a:r>
              </a:p>
              <a:p>
                <a:pPr lvl="1"/>
                <a:endParaRPr lang="en-US" dirty="0" smtClean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&gt; 0.5?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08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488558" y="393405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 both halves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1998920" y="3434324"/>
            <a:ext cx="329610" cy="6592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5400000">
            <a:off x="4825409" y="1752608"/>
            <a:ext cx="182527" cy="40315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91516" y="3926968"/>
            <a:ext cx="29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Win penalties (sudden death)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323" y="354493"/>
            <a:ext cx="8079415" cy="1325563"/>
          </a:xfrm>
        </p:spPr>
        <p:txBody>
          <a:bodyPr/>
          <a:lstStyle/>
          <a:p>
            <a:r>
              <a:rPr lang="en-US" dirty="0" smtClean="0"/>
              <a:t>What about </a:t>
            </a:r>
            <a:r>
              <a:rPr lang="en-US" smtClean="0"/>
              <a:t>Open-loop Strategies?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exceed 50-50 chances of winning</a:t>
            </a:r>
          </a:p>
          <a:p>
            <a:endParaRPr lang="en-US" dirty="0"/>
          </a:p>
          <a:p>
            <a:r>
              <a:rPr lang="en-US" dirty="0" smtClean="0"/>
              <a:t>Timid, Timid</a:t>
            </a:r>
          </a:p>
          <a:p>
            <a:r>
              <a:rPr lang="en-US" dirty="0" smtClean="0"/>
              <a:t>Bold, Bold</a:t>
            </a:r>
          </a:p>
          <a:p>
            <a:r>
              <a:rPr lang="en-US" dirty="0" smtClean="0"/>
              <a:t>Bold, Timid</a:t>
            </a:r>
          </a:p>
          <a:p>
            <a:r>
              <a:rPr lang="en-US" dirty="0" smtClean="0"/>
              <a:t>Timid, Bold</a:t>
            </a:r>
          </a:p>
          <a:p>
            <a:endParaRPr lang="en-US" dirty="0" smtClean="0"/>
          </a:p>
          <a:p>
            <a:r>
              <a:rPr lang="en-US" dirty="0" smtClean="0"/>
              <a:t>Open-loop probability of a win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55851" y="2870790"/>
            <a:ext cx="357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Any chance of winning?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48047" y="3370520"/>
                <a:ext cx="382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(3−2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047" y="3370520"/>
                <a:ext cx="3827721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81200" y="3905691"/>
                <a:ext cx="382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(1−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905691"/>
                <a:ext cx="3827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974112" y="4398333"/>
                <a:ext cx="382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(1−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12" y="4398333"/>
                <a:ext cx="382772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6326" y="6028661"/>
                <a:ext cx="8601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3−2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⁡(2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6" y="6028661"/>
                <a:ext cx="8601739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953693" y="4625162"/>
            <a:ext cx="219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May depend on who you play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France?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US?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591647" y="5816009"/>
            <a:ext cx="180753" cy="34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772462"/>
            <a:ext cx="467699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if?....</a:t>
            </a:r>
          </a:p>
          <a:p>
            <a:pPr lvl="1"/>
            <a:r>
              <a:rPr lang="en-US" b="1" dirty="0" smtClean="0"/>
              <a:t>Before the world cup starts: </a:t>
            </a:r>
            <a:r>
              <a:rPr lang="en-US" dirty="0" smtClean="0"/>
              <a:t>You know you’re playing Germany this world cup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During the world cup: </a:t>
            </a:r>
            <a:r>
              <a:rPr lang="en-US" dirty="0" smtClean="0"/>
              <a:t>You learned Germany lost to Mexico in their last game and you play them 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86" y="1828801"/>
            <a:ext cx="2739815" cy="1979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38" y="4146698"/>
            <a:ext cx="3790302" cy="21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Information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of information for our soccer match</a:t>
            </a:r>
          </a:p>
          <a:p>
            <a:pPr lvl="1"/>
            <a:r>
              <a:rPr lang="en-US" dirty="0"/>
              <a:t>p</a:t>
            </a:r>
            <a:r>
              <a:rPr lang="en-US" baseline="-25000" dirty="0" smtClean="0"/>
              <a:t>w</a:t>
            </a:r>
            <a:r>
              <a:rPr lang="en-US" dirty="0" smtClean="0"/>
              <a:t>=0.45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 smtClean="0"/>
              <a:t>d</a:t>
            </a:r>
            <a:r>
              <a:rPr lang="en-US" dirty="0" smtClean="0"/>
              <a:t>=0.9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6567" y="3365207"/>
                <a:ext cx="8467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𝑉𝑎𝑙𝑢𝑒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𝑤𝑖𝑛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𝑐𝑙𝑜𝑠𝑒𝑑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𝑙𝑜𝑜𝑝</m:t>
                      </m:r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𝑤𝑖𝑛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𝑙𝑜𝑜𝑝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3365207"/>
                <a:ext cx="84675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6" t="-146667" r="-504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61637" y="4072269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0521" y="4086448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0.425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130748" y="2876112"/>
            <a:ext cx="430621" cy="19829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7270899" y="2847759"/>
            <a:ext cx="430621" cy="19829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51812" y="2286000"/>
            <a:ext cx="510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opposing team has a stronger offense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44723" y="2682949"/>
            <a:ext cx="584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put all your guys on defense, </a:t>
            </a:r>
            <a:r>
              <a:rPr lang="en-US" smtClean="0"/>
              <a:t>your defense is strong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Summary: Open loop vs. Closed Loop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information about the current state always valuable when deciding on a policy?</a:t>
            </a:r>
          </a:p>
          <a:p>
            <a:endParaRPr lang="en-US" dirty="0" smtClean="0"/>
          </a:p>
          <a:p>
            <a:r>
              <a:rPr lang="en-US" dirty="0" smtClean="0"/>
              <a:t>If information is so valuable then the more information the better right?  Should I carry around my entire history of states and actions?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 Today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closed book quiz.  No notes, no phones, no textbook.  Please put everything away.</a:t>
            </a:r>
          </a:p>
          <a:p>
            <a:endParaRPr lang="en-US" dirty="0"/>
          </a:p>
          <a:p>
            <a:r>
              <a:rPr lang="en-US" dirty="0" smtClean="0"/>
              <a:t>You will have 15 minutes to complete the quiz</a:t>
            </a:r>
          </a:p>
          <a:p>
            <a:endParaRPr lang="en-US" dirty="0"/>
          </a:p>
          <a:p>
            <a:r>
              <a:rPr lang="en-US" dirty="0" smtClean="0"/>
              <a:t>Good luck!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Optimality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9824"/>
            <a:ext cx="7886700" cy="53481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principle behind Dynamic Programming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977649" y="2711307"/>
            <a:ext cx="5177498" cy="2763898"/>
            <a:chOff x="1935119" y="2211576"/>
            <a:chExt cx="5177498" cy="27638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119" y="2211576"/>
              <a:ext cx="5177498" cy="250020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56383" y="4667697"/>
              <a:ext cx="51355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Section 1.3 Dynamic Programming and Optimal Control Vol 1 Text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 Explanation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984"/>
          <a:stretch/>
        </p:blipFill>
        <p:spPr>
          <a:xfrm>
            <a:off x="1021437" y="1860697"/>
            <a:ext cx="5887092" cy="37528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701204" y="3349256"/>
            <a:ext cx="3211032" cy="733646"/>
          </a:xfrm>
          <a:prstGeom prst="line">
            <a:avLst/>
          </a:prstGeom>
          <a:ln w="57150">
            <a:solidFill>
              <a:srgbClr val="00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933501" y="3253565"/>
            <a:ext cx="1307805" cy="95691"/>
          </a:xfrm>
          <a:prstGeom prst="line">
            <a:avLst/>
          </a:prstGeom>
          <a:ln w="57150">
            <a:solidFill>
              <a:srgbClr val="00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37808" y="3264196"/>
            <a:ext cx="191386" cy="170121"/>
          </a:xfrm>
          <a:prstGeom prst="ellipse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5"/>
          </p:cNvCxnSpPr>
          <p:nvPr/>
        </p:nvCxnSpPr>
        <p:spPr>
          <a:xfrm>
            <a:off x="5001166" y="3409403"/>
            <a:ext cx="1070019" cy="1950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049920" y="3242931"/>
            <a:ext cx="223284" cy="3827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55712" y="2243470"/>
            <a:ext cx="1765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Solve from the last stage iteratively until you have a strategy for the whole route!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609054" y="4001387"/>
            <a:ext cx="191386" cy="170121"/>
          </a:xfrm>
          <a:prstGeom prst="ellipse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96" y="333228"/>
            <a:ext cx="814321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Link to Something We’ve Already Seen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this last time with Bellman’s Equation (recall step 2 of policy iteration)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06326" y="3339661"/>
                <a:ext cx="5996763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6" y="3339661"/>
                <a:ext cx="5996763" cy="7645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1403498" y="3423684"/>
            <a:ext cx="1063256" cy="606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96763" y="2987750"/>
            <a:ext cx="32535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If the truncated policy was not optimal then would policy iteration improve the policy?  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Does PI converge to the optimal policy? 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Dynamic Programming Algorithm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endParaRPr lang="en-US" dirty="0"/>
              </a:p>
              <a:p>
                <a:r>
                  <a:rPr lang="en-US" dirty="0" smtClean="0"/>
                  <a:t>Dynamic Programming Algorithm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54371" y="1613936"/>
                <a:ext cx="5847907" cy="871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71" y="1613936"/>
                <a:ext cx="5847907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8371" y="4364665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1" y="4364665"/>
                <a:ext cx="6699655" cy="440313"/>
              </a:xfrm>
              <a:prstGeom prst="rect">
                <a:avLst/>
              </a:prstGeom>
              <a:blipFill rotWithShape="0">
                <a:blip r:embed="rId4"/>
                <a:stretch>
                  <a:fillRect l="-728" t="-100000" r="-1183" b="-9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441139" y="5030604"/>
                <a:ext cx="1939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</a:rPr>
                        <m:t>=0,1,…,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39" y="5030604"/>
                <a:ext cx="193950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7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and the DP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814992"/>
                <a:ext cx="9537405" cy="48835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minimizes the right-hand side of the DP recursion for each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 and k then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optimal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Proof: Use induction (p25 of the </a:t>
                </a:r>
                <a:r>
                  <a:rPr lang="en-US" dirty="0" err="1" smtClean="0"/>
                  <a:t>Bertsekas</a:t>
                </a:r>
                <a:r>
                  <a:rPr lang="en-US" dirty="0" smtClean="0"/>
                  <a:t> text)</a:t>
                </a:r>
              </a:p>
              <a:p>
                <a:pPr lvl="1"/>
                <a:r>
                  <a:rPr lang="en-US" i="1" dirty="0" smtClean="0"/>
                  <a:t>WTS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200" i="1" dirty="0" smtClean="0"/>
              </a:p>
              <a:p>
                <a:pPr lvl="1"/>
                <a:r>
                  <a:rPr lang="en-US" i="1" dirty="0" smtClean="0"/>
                  <a:t>Base case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lvl="1"/>
                <a:r>
                  <a:rPr lang="en-US" i="1" dirty="0" smtClean="0"/>
                  <a:t>Inductive hypothesis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1800" i="1" dirty="0" smtClean="0"/>
              </a:p>
              <a:p>
                <a:pPr lvl="1"/>
                <a:r>
                  <a:rPr lang="en-US" sz="2300" i="1" dirty="0"/>
                  <a:t>k</a:t>
                </a:r>
                <a:r>
                  <a:rPr lang="en-US" sz="2300" i="1" dirty="0" smtClean="0"/>
                  <a:t>th stage</a:t>
                </a:r>
                <a:r>
                  <a:rPr lang="en-US" sz="23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7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</m:oMath>
                </a14:m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2400" b="0" i="0" smtClean="0">
                              <a:latin typeface="Cambria Math" charset="0"/>
                            </a:rPr>
                            <m:t> 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latin typeface="Cambria Math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700" i="1" dirty="0" smtClean="0"/>
              </a:p>
              <a:p>
                <a:pPr lvl="1"/>
                <a:endParaRPr lang="en-US" sz="2300" i="1" dirty="0" smtClean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14992"/>
                <a:ext cx="9537405" cy="4883519"/>
              </a:xfrm>
              <a:blipFill rotWithShape="0">
                <a:blip r:embed="rId2"/>
                <a:stretch>
                  <a:fillRect l="-958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22649" y="2812312"/>
                <a:ext cx="6699655" cy="440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49" y="2812312"/>
                <a:ext cx="6699655" cy="440313"/>
              </a:xfrm>
              <a:prstGeom prst="rect">
                <a:avLst/>
              </a:prstGeom>
              <a:blipFill rotWithShape="0">
                <a:blip r:embed="rId3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Inventory Control Problem Revisited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dynamic programming approach to inventory control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08" y="2805207"/>
            <a:ext cx="6349853" cy="3524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9070" y="6301351"/>
            <a:ext cx="683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 1.1.2 in the </a:t>
            </a:r>
            <a:r>
              <a:rPr lang="en-US" sz="1600" dirty="0" err="1" smtClean="0"/>
              <a:t>Bertsekas</a:t>
            </a:r>
            <a:r>
              <a:rPr lang="en-US" sz="1600" dirty="0" smtClean="0"/>
              <a:t> Optimal Control and Dynamic Programming Vol 1 text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22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HW </a:t>
            </a:r>
            <a:r>
              <a:rPr lang="en-US" dirty="0" smtClean="0"/>
              <a:t>3 is posted (due Sept 28</a:t>
            </a:r>
            <a:r>
              <a:rPr lang="en-US" baseline="30000" dirty="0" smtClean="0"/>
              <a:t>th  </a:t>
            </a:r>
            <a:r>
              <a:rPr lang="en-US" dirty="0" smtClean="0"/>
              <a:t>at 5pm)</a:t>
            </a:r>
          </a:p>
          <a:p>
            <a:endParaRPr lang="en-US" dirty="0"/>
          </a:p>
          <a:p>
            <a:r>
              <a:rPr lang="en-US" dirty="0" smtClean="0"/>
              <a:t>Introduction to Dynamic Programming </a:t>
            </a:r>
            <a:r>
              <a:rPr lang="en-US" dirty="0" smtClean="0"/>
              <a:t>continued</a:t>
            </a:r>
            <a:endParaRPr lang="en-US" dirty="0" smtClean="0"/>
          </a:p>
          <a:p>
            <a:pPr lvl="1"/>
            <a:r>
              <a:rPr lang="en-US" dirty="0" smtClean="0"/>
              <a:t>Readings will be posted on Blackboard </a:t>
            </a:r>
            <a:r>
              <a:rPr lang="en-US" dirty="0" smtClean="0">
                <a:sym typeface="Wingdings"/>
              </a:rPr>
              <a:t> special access made possible by Prof. Dimitri </a:t>
            </a:r>
            <a:r>
              <a:rPr lang="en-US" dirty="0" err="1" smtClean="0">
                <a:sym typeface="Wingdings"/>
              </a:rPr>
              <a:t>Bertsekas</a:t>
            </a:r>
            <a:r>
              <a:rPr lang="en-US" dirty="0" smtClean="0">
                <a:sym typeface="Wingdings"/>
              </a:rPr>
              <a:t> to his Dynamic Programming and Optimal Control text!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274718" cy="4738461"/>
          </a:xfrm>
        </p:spPr>
        <p:txBody>
          <a:bodyPr>
            <a:normAutofit lnSpcReduction="10000"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Last time: Markov Models and Markov Decision Processes </a:t>
            </a:r>
          </a:p>
          <a:p>
            <a:pPr lvl="1"/>
            <a:r>
              <a:rPr lang="en-US" dirty="0" smtClean="0"/>
              <a:t>Reading Sutton and </a:t>
            </a:r>
            <a:r>
              <a:rPr lang="en-US" dirty="0" err="1" smtClean="0"/>
              <a:t>Barto</a:t>
            </a:r>
            <a:r>
              <a:rPr lang="en-US" dirty="0" smtClean="0"/>
              <a:t> text “Reinforcement Learning, An Introduction” Second Edition (2017), chapter 3 (available online)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smtClean="0"/>
              <a:t>time: Dynamic Programming and Optimal Control Vol </a:t>
            </a:r>
            <a:r>
              <a:rPr lang="en-US" dirty="0" smtClean="0"/>
              <a:t>1 (next two lectures)</a:t>
            </a:r>
            <a:endParaRPr lang="en-US" dirty="0" smtClean="0"/>
          </a:p>
          <a:p>
            <a:pPr lvl="1"/>
            <a:r>
              <a:rPr lang="en-US" dirty="0" smtClean="0"/>
              <a:t>Chapter 1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Please note that this material is copyrighted and not authorized for sharing or posting outside of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Horizon Decision Problems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Characterized by:</a:t>
                </a:r>
              </a:p>
              <a:p>
                <a:pPr lvl="1"/>
                <a:r>
                  <a:rPr lang="en-US" dirty="0" smtClean="0"/>
                  <a:t>Discrete-time dynamic system</a:t>
                </a:r>
              </a:p>
              <a:p>
                <a:pPr lvl="1"/>
                <a:r>
                  <a:rPr lang="en-US" dirty="0" smtClean="0"/>
                  <a:t>A cost function that is additive over time</a:t>
                </a:r>
                <a:endParaRPr lang="en-US" dirty="0"/>
              </a:p>
              <a:p>
                <a:r>
                  <a:rPr lang="en-US" dirty="0" smtClean="0"/>
                  <a:t>The system evolution is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541721" y="4635802"/>
            <a:ext cx="10632" cy="29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074" y="4976044"/>
            <a:ext cx="147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Discrete 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80212" y="4019108"/>
            <a:ext cx="893135" cy="606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1313" y="4770483"/>
            <a:ext cx="1715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State of the system: summarizes </a:t>
            </a:r>
            <a:r>
              <a:rPr lang="en-US" smtClean="0">
                <a:solidFill>
                  <a:srgbClr val="FF0000"/>
                </a:solidFill>
              </a:rPr>
              <a:t>past information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76353" y="4501125"/>
            <a:ext cx="10632" cy="29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6352" y="3448503"/>
            <a:ext cx="182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Control/decision variable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05200" y="4004943"/>
            <a:ext cx="3545" cy="173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542" y="4770484"/>
            <a:ext cx="195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Noise/disturbance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21888" y="4451506"/>
            <a:ext cx="10632" cy="29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5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Horizon Decision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9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Additive cost over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Expected cost: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should look very familiar!  (Think of last class</a:t>
            </a:r>
            <a:r>
              <a:rPr lang="mr-IN" dirty="0" smtClean="0"/>
              <a:t>…</a:t>
            </a:r>
            <a:r>
              <a:rPr lang="en-US" dirty="0" smtClean="0"/>
              <a:t>) Though this is a more general formulation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36875" y="2397641"/>
                <a:ext cx="2803844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875" y="2397641"/>
                <a:ext cx="2803844" cy="7791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76623" y="4134292"/>
                <a:ext cx="3343671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23" y="4134292"/>
                <a:ext cx="3343671" cy="8152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64734" y="3168502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Terminal cost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2854840" y="2844211"/>
            <a:ext cx="186072" cy="483781"/>
          </a:xfrm>
          <a:prstGeom prst="rightBrace">
            <a:avLst>
              <a:gd name="adj1" fmla="val 4404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22381" y="4873256"/>
            <a:ext cx="247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Stochasitcity</a:t>
            </a:r>
            <a:r>
              <a:rPr lang="en-US" dirty="0" smtClean="0">
                <a:solidFill>
                  <a:srgbClr val="FF0000"/>
                </a:solidFill>
              </a:rPr>
              <a:t> comes in through w term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11972" y="4731488"/>
            <a:ext cx="0" cy="212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2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Inventory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98" y="1804360"/>
            <a:ext cx="8260169" cy="4351338"/>
          </a:xfrm>
        </p:spPr>
        <p:txBody>
          <a:bodyPr/>
          <a:lstStyle/>
          <a:p>
            <a:r>
              <a:rPr lang="en-US" dirty="0" smtClean="0"/>
              <a:t>Scenario: You are the boss at a manufacturing company. You must make strategic decisions about production for this quarter (N finite). Your goals are:</a:t>
            </a:r>
          </a:p>
          <a:p>
            <a:pPr lvl="1"/>
            <a:r>
              <a:rPr lang="en-US" dirty="0" smtClean="0"/>
              <a:t>Order enough stock to satisfy (stochastic) demand</a:t>
            </a:r>
          </a:p>
          <a:p>
            <a:pPr lvl="1"/>
            <a:r>
              <a:rPr lang="en-US" dirty="0" smtClean="0"/>
              <a:t>Do not order too much stock (holding costs apply)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34586" y="4470993"/>
                <a:ext cx="2131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86" y="4470993"/>
                <a:ext cx="213128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857" r="-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019647" y="4699593"/>
            <a:ext cx="350875" cy="542261"/>
          </a:xfrm>
          <a:prstGeom prst="rightBrace">
            <a:avLst>
              <a:gd name="adj1" fmla="val 1136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8772" y="5178058"/>
            <a:ext cx="1573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Amount of positive stock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8837" y="5167426"/>
            <a:ext cx="149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Demand (this is stochastic and independent)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90977" y="4784653"/>
            <a:ext cx="148856" cy="39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05963" y="3788737"/>
            <a:ext cx="1974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Your control: i.e. how much stock ordered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38084" y="4309734"/>
            <a:ext cx="3544" cy="187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Inventory Control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7878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Expected cost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Your goal: minimize this cost by proper choice of the orders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Question: what is the difference between </a:t>
                </a:r>
                <a:r>
                  <a:rPr lang="en-US" i="1" dirty="0" smtClean="0"/>
                  <a:t>open loop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closed loop </a:t>
                </a:r>
                <a:r>
                  <a:rPr lang="en-US" dirty="0" smtClean="0"/>
                  <a:t>control?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787826"/>
              </a:xfrm>
              <a:blipFill rotWithShape="0">
                <a:blip r:embed="rId2"/>
                <a:stretch>
                  <a:fillRect l="-1159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90037" y="2493335"/>
                <a:ext cx="303589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37" y="2493335"/>
                <a:ext cx="3035896" cy="7791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07934" y="3455582"/>
            <a:ext cx="189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Purchasing cost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263116" y="3125972"/>
            <a:ext cx="127591" cy="35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2409" y="3437860"/>
            <a:ext cx="1892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Penalty for positive or </a:t>
            </a:r>
            <a:r>
              <a:rPr lang="en-US" smtClean="0">
                <a:solidFill>
                  <a:srgbClr val="FF0000"/>
                </a:solidFill>
              </a:rPr>
              <a:t>negative stock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391247" y="3076354"/>
            <a:ext cx="67340" cy="389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Inventory Control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5" y="1751123"/>
            <a:ext cx="8191500" cy="454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423" y="6198781"/>
            <a:ext cx="810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1.1.2 in the </a:t>
            </a:r>
            <a:r>
              <a:rPr lang="en-US" dirty="0" err="1" smtClean="0"/>
              <a:t>Bertsekas</a:t>
            </a:r>
            <a:r>
              <a:rPr lang="en-US" dirty="0" smtClean="0"/>
              <a:t> Optimal Control and Dynamic Programming Vol 1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of the Problem as DP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14321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Make a decision at each time step (iteration) that depends on your state (closed-loop) </a:t>
                </a:r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= amount of stock that should be ordered at time k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But you want to know what your decision would be for any x, at all times k... You need a </a:t>
                </a:r>
                <a:r>
                  <a:rPr lang="en-US" i="1" dirty="0" smtClean="0"/>
                  <a:t>policy</a:t>
                </a:r>
                <a:r>
                  <a:rPr lang="en-US" dirty="0" smtClean="0"/>
                  <a:t> (strategy)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=policy (or control law)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How do we decide on a policy?  We need one that minimizes our expected cost over the entire horizon (similar to the last lecture)</a:t>
                </a:r>
              </a:p>
              <a:p>
                <a:pPr lvl="1"/>
                <a:r>
                  <a:rPr lang="en-US" dirty="0" smtClean="0"/>
                  <a:t>Expected cost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143210" cy="4351338"/>
              </a:xfrm>
              <a:blipFill rotWithShape="0">
                <a:blip r:embed="rId2"/>
                <a:stretch>
                  <a:fillRect l="-973" t="-3221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222205" y="5380074"/>
            <a:ext cx="754911" cy="552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0186" y="6209414"/>
            <a:ext cx="1435395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Minimize this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62447" y="5975498"/>
            <a:ext cx="0" cy="180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0288" y="5263116"/>
            <a:ext cx="1945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does this compare to our last lecture?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18301</TotalTime>
  <Words>2047</Words>
  <Application>Microsoft Macintosh PowerPoint</Application>
  <PresentationFormat>On-screen Show (4:3)</PresentationFormat>
  <Paragraphs>207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8:  Dynamic Programming</vt:lpstr>
      <vt:lpstr>Pop Quiz Today </vt:lpstr>
      <vt:lpstr>Last Time:</vt:lpstr>
      <vt:lpstr>Finite Horizon Decision Problems</vt:lpstr>
      <vt:lpstr>Finite Horizon Decision Problems</vt:lpstr>
      <vt:lpstr>Example: Inventory Control</vt:lpstr>
      <vt:lpstr>Example: Inventory Control (cont)</vt:lpstr>
      <vt:lpstr>Example: Inventory Control (cont)</vt:lpstr>
      <vt:lpstr>Formulation of the Problem as DP</vt:lpstr>
      <vt:lpstr>State Transition Graphs and Control</vt:lpstr>
      <vt:lpstr>Objective of DP</vt:lpstr>
      <vt:lpstr>Comparison to Last Lecture</vt:lpstr>
      <vt:lpstr>Open Loop vs. Closed Loop</vt:lpstr>
      <vt:lpstr>Open Loop vs. Closed Loop</vt:lpstr>
      <vt:lpstr>Open Loop vs. Closed Loop</vt:lpstr>
      <vt:lpstr>What about Open-loop Strategies? </vt:lpstr>
      <vt:lpstr>Value of Information</vt:lpstr>
      <vt:lpstr>Value of Information (cont)</vt:lpstr>
      <vt:lpstr>Summary: Open loop vs. Closed Loop</vt:lpstr>
      <vt:lpstr>Principle of Optimality</vt:lpstr>
      <vt:lpstr>Intuitive Explanation </vt:lpstr>
      <vt:lpstr>Link to Something We’ve Already Seen</vt:lpstr>
      <vt:lpstr>The Dynamic Programming Algorithm</vt:lpstr>
      <vt:lpstr>Optimality and the DP Algorithm</vt:lpstr>
      <vt:lpstr>Inventory Control Problem Revisited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671</cp:revision>
  <cp:lastPrinted>2018-09-11T20:48:11Z</cp:lastPrinted>
  <dcterms:created xsi:type="dcterms:W3CDTF">2018-08-19T23:58:14Z</dcterms:created>
  <dcterms:modified xsi:type="dcterms:W3CDTF">2018-09-17T17:39:07Z</dcterms:modified>
</cp:coreProperties>
</file>